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38398450" cy="215995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FFDE"/>
    <a:srgbClr val="E4FFDD"/>
    <a:srgbClr val="EFFF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45"/>
    <p:restoredTop sz="94646"/>
  </p:normalViewPr>
  <p:slideViewPr>
    <p:cSldViewPr snapToGrid="0">
      <p:cViewPr varScale="1">
        <p:scale>
          <a:sx n="25" d="100"/>
          <a:sy n="25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9A202-47B5-4127-AB8E-A3065F0B6513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0DC1D-63F2-42F2-BA55-BC9749254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07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60DC1D-63F2-42F2-BA55-BC9749254D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01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99806" y="3534924"/>
            <a:ext cx="28798838" cy="7519835"/>
          </a:xfrm>
        </p:spPr>
        <p:txBody>
          <a:bodyPr anchor="b"/>
          <a:lstStyle>
            <a:lvl1pPr algn="ctr">
              <a:defRPr sz="1889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9806" y="11344752"/>
            <a:ext cx="28798838" cy="5214884"/>
          </a:xfrm>
        </p:spPr>
        <p:txBody>
          <a:bodyPr/>
          <a:lstStyle>
            <a:lvl1pPr marL="0" indent="0" algn="ctr">
              <a:buNone/>
              <a:defRPr sz="7559"/>
            </a:lvl1pPr>
            <a:lvl2pPr marL="1439951" indent="0" algn="ctr">
              <a:buNone/>
              <a:defRPr sz="6299"/>
            </a:lvl2pPr>
            <a:lvl3pPr marL="2879903" indent="0" algn="ctr">
              <a:buNone/>
              <a:defRPr sz="5669"/>
            </a:lvl3pPr>
            <a:lvl4pPr marL="4319854" indent="0" algn="ctr">
              <a:buNone/>
              <a:defRPr sz="5039"/>
            </a:lvl4pPr>
            <a:lvl5pPr marL="5759806" indent="0" algn="ctr">
              <a:buNone/>
              <a:defRPr sz="5039"/>
            </a:lvl5pPr>
            <a:lvl6pPr marL="7199757" indent="0" algn="ctr">
              <a:buNone/>
              <a:defRPr sz="5039"/>
            </a:lvl6pPr>
            <a:lvl7pPr marL="8639708" indent="0" algn="ctr">
              <a:buNone/>
              <a:defRPr sz="5039"/>
            </a:lvl7pPr>
            <a:lvl8pPr marL="10079660" indent="0" algn="ctr">
              <a:buNone/>
              <a:defRPr sz="5039"/>
            </a:lvl8pPr>
            <a:lvl9pPr marL="11519611" indent="0" algn="ctr">
              <a:buNone/>
              <a:defRPr sz="5039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48E8-6DCC-43E7-B928-4ABB54F627DA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924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48E8-6DCC-43E7-B928-4ABB54F627DA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67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478891" y="1149975"/>
            <a:ext cx="8279666" cy="1830459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39893" y="1149975"/>
            <a:ext cx="24359017" cy="1830459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48E8-6DCC-43E7-B928-4ABB54F627DA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22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48E8-6DCC-43E7-B928-4ABB54F627DA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626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9894" y="5384885"/>
            <a:ext cx="33118663" cy="8984801"/>
          </a:xfrm>
        </p:spPr>
        <p:txBody>
          <a:bodyPr anchor="b"/>
          <a:lstStyle>
            <a:lvl1pPr>
              <a:defRPr sz="1889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19894" y="14454685"/>
            <a:ext cx="33118663" cy="4724895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1pPr>
            <a:lvl2pPr marL="1439951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7990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19854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4pPr>
            <a:lvl5pPr marL="5759806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5pPr>
            <a:lvl6pPr marL="7199757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6pPr>
            <a:lvl7pPr marL="8639708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7pPr>
            <a:lvl8pPr marL="10079660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8pPr>
            <a:lvl9pPr marL="11519611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48E8-6DCC-43E7-B928-4ABB54F627DA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72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9894" y="5749874"/>
            <a:ext cx="16319341" cy="137047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39215" y="5749874"/>
            <a:ext cx="16319341" cy="137047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48E8-6DCC-43E7-B928-4ABB54F627DA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75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4895" y="1149976"/>
            <a:ext cx="33118663" cy="417491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4896" y="5294885"/>
            <a:ext cx="16244343" cy="2594941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39951" indent="0">
              <a:buNone/>
              <a:defRPr sz="6299" b="1"/>
            </a:lvl2pPr>
            <a:lvl3pPr marL="2879903" indent="0">
              <a:buNone/>
              <a:defRPr sz="5669" b="1"/>
            </a:lvl3pPr>
            <a:lvl4pPr marL="4319854" indent="0">
              <a:buNone/>
              <a:defRPr sz="5039" b="1"/>
            </a:lvl4pPr>
            <a:lvl5pPr marL="5759806" indent="0">
              <a:buNone/>
              <a:defRPr sz="5039" b="1"/>
            </a:lvl5pPr>
            <a:lvl6pPr marL="7199757" indent="0">
              <a:buNone/>
              <a:defRPr sz="5039" b="1"/>
            </a:lvl6pPr>
            <a:lvl7pPr marL="8639708" indent="0">
              <a:buNone/>
              <a:defRPr sz="5039" b="1"/>
            </a:lvl7pPr>
            <a:lvl8pPr marL="10079660" indent="0">
              <a:buNone/>
              <a:defRPr sz="5039" b="1"/>
            </a:lvl8pPr>
            <a:lvl9pPr marL="11519611" indent="0">
              <a:buNone/>
              <a:defRPr sz="5039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4896" y="7889827"/>
            <a:ext cx="16244343" cy="116047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439215" y="5294885"/>
            <a:ext cx="16324343" cy="2594941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39951" indent="0">
              <a:buNone/>
              <a:defRPr sz="6299" b="1"/>
            </a:lvl2pPr>
            <a:lvl3pPr marL="2879903" indent="0">
              <a:buNone/>
              <a:defRPr sz="5669" b="1"/>
            </a:lvl3pPr>
            <a:lvl4pPr marL="4319854" indent="0">
              <a:buNone/>
              <a:defRPr sz="5039" b="1"/>
            </a:lvl4pPr>
            <a:lvl5pPr marL="5759806" indent="0">
              <a:buNone/>
              <a:defRPr sz="5039" b="1"/>
            </a:lvl5pPr>
            <a:lvl6pPr marL="7199757" indent="0">
              <a:buNone/>
              <a:defRPr sz="5039" b="1"/>
            </a:lvl6pPr>
            <a:lvl7pPr marL="8639708" indent="0">
              <a:buNone/>
              <a:defRPr sz="5039" b="1"/>
            </a:lvl7pPr>
            <a:lvl8pPr marL="10079660" indent="0">
              <a:buNone/>
              <a:defRPr sz="5039" b="1"/>
            </a:lvl8pPr>
            <a:lvl9pPr marL="11519611" indent="0">
              <a:buNone/>
              <a:defRPr sz="5039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439215" y="7889827"/>
            <a:ext cx="16324343" cy="116047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48E8-6DCC-43E7-B928-4ABB54F627DA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88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48E8-6DCC-43E7-B928-4ABB54F627DA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74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48E8-6DCC-43E7-B928-4ABB54F627DA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491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4896" y="1439968"/>
            <a:ext cx="12384499" cy="5039889"/>
          </a:xfrm>
        </p:spPr>
        <p:txBody>
          <a:bodyPr anchor="b"/>
          <a:lstStyle>
            <a:lvl1pPr>
              <a:defRPr sz="1007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4343" y="3109933"/>
            <a:ext cx="19439215" cy="15349662"/>
          </a:xfrm>
        </p:spPr>
        <p:txBody>
          <a:bodyPr/>
          <a:lstStyle>
            <a:lvl1pPr>
              <a:defRPr sz="10078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4896" y="6479857"/>
            <a:ext cx="12384499" cy="12004738"/>
          </a:xfrm>
        </p:spPr>
        <p:txBody>
          <a:bodyPr/>
          <a:lstStyle>
            <a:lvl1pPr marL="0" indent="0">
              <a:buNone/>
              <a:defRPr sz="5039"/>
            </a:lvl1pPr>
            <a:lvl2pPr marL="1439951" indent="0">
              <a:buNone/>
              <a:defRPr sz="4409"/>
            </a:lvl2pPr>
            <a:lvl3pPr marL="2879903" indent="0">
              <a:buNone/>
              <a:defRPr sz="3779"/>
            </a:lvl3pPr>
            <a:lvl4pPr marL="4319854" indent="0">
              <a:buNone/>
              <a:defRPr sz="3150"/>
            </a:lvl4pPr>
            <a:lvl5pPr marL="5759806" indent="0">
              <a:buNone/>
              <a:defRPr sz="3150"/>
            </a:lvl5pPr>
            <a:lvl6pPr marL="7199757" indent="0">
              <a:buNone/>
              <a:defRPr sz="3150"/>
            </a:lvl6pPr>
            <a:lvl7pPr marL="8639708" indent="0">
              <a:buNone/>
              <a:defRPr sz="3150"/>
            </a:lvl7pPr>
            <a:lvl8pPr marL="10079660" indent="0">
              <a:buNone/>
              <a:defRPr sz="3150"/>
            </a:lvl8pPr>
            <a:lvl9pPr marL="11519611" indent="0">
              <a:buNone/>
              <a:defRPr sz="31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48E8-6DCC-43E7-B928-4ABB54F627DA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08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4896" y="1439968"/>
            <a:ext cx="12384499" cy="5039889"/>
          </a:xfrm>
        </p:spPr>
        <p:txBody>
          <a:bodyPr anchor="b"/>
          <a:lstStyle>
            <a:lvl1pPr>
              <a:defRPr sz="1007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324343" y="3109933"/>
            <a:ext cx="19439215" cy="15349662"/>
          </a:xfrm>
        </p:spPr>
        <p:txBody>
          <a:bodyPr anchor="t"/>
          <a:lstStyle>
            <a:lvl1pPr marL="0" indent="0">
              <a:buNone/>
              <a:defRPr sz="10078"/>
            </a:lvl1pPr>
            <a:lvl2pPr marL="1439951" indent="0">
              <a:buNone/>
              <a:defRPr sz="8819"/>
            </a:lvl2pPr>
            <a:lvl3pPr marL="2879903" indent="0">
              <a:buNone/>
              <a:defRPr sz="7559"/>
            </a:lvl3pPr>
            <a:lvl4pPr marL="4319854" indent="0">
              <a:buNone/>
              <a:defRPr sz="6299"/>
            </a:lvl4pPr>
            <a:lvl5pPr marL="5759806" indent="0">
              <a:buNone/>
              <a:defRPr sz="6299"/>
            </a:lvl5pPr>
            <a:lvl6pPr marL="7199757" indent="0">
              <a:buNone/>
              <a:defRPr sz="6299"/>
            </a:lvl6pPr>
            <a:lvl7pPr marL="8639708" indent="0">
              <a:buNone/>
              <a:defRPr sz="6299"/>
            </a:lvl7pPr>
            <a:lvl8pPr marL="10079660" indent="0">
              <a:buNone/>
              <a:defRPr sz="6299"/>
            </a:lvl8pPr>
            <a:lvl9pPr marL="11519611" indent="0">
              <a:buNone/>
              <a:defRPr sz="6299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4896" y="6479857"/>
            <a:ext cx="12384499" cy="12004738"/>
          </a:xfrm>
        </p:spPr>
        <p:txBody>
          <a:bodyPr/>
          <a:lstStyle>
            <a:lvl1pPr marL="0" indent="0">
              <a:buNone/>
              <a:defRPr sz="5039"/>
            </a:lvl1pPr>
            <a:lvl2pPr marL="1439951" indent="0">
              <a:buNone/>
              <a:defRPr sz="4409"/>
            </a:lvl2pPr>
            <a:lvl3pPr marL="2879903" indent="0">
              <a:buNone/>
              <a:defRPr sz="3779"/>
            </a:lvl3pPr>
            <a:lvl4pPr marL="4319854" indent="0">
              <a:buNone/>
              <a:defRPr sz="3150"/>
            </a:lvl4pPr>
            <a:lvl5pPr marL="5759806" indent="0">
              <a:buNone/>
              <a:defRPr sz="3150"/>
            </a:lvl5pPr>
            <a:lvl6pPr marL="7199757" indent="0">
              <a:buNone/>
              <a:defRPr sz="3150"/>
            </a:lvl6pPr>
            <a:lvl7pPr marL="8639708" indent="0">
              <a:buNone/>
              <a:defRPr sz="3150"/>
            </a:lvl7pPr>
            <a:lvl8pPr marL="10079660" indent="0">
              <a:buNone/>
              <a:defRPr sz="3150"/>
            </a:lvl8pPr>
            <a:lvl9pPr marL="11519611" indent="0">
              <a:buNone/>
              <a:defRPr sz="31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48E8-6DCC-43E7-B928-4ABB54F627DA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40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39894" y="1149976"/>
            <a:ext cx="33118663" cy="4174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39894" y="5749874"/>
            <a:ext cx="33118663" cy="13704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39894" y="20019561"/>
            <a:ext cx="8639651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C48E8-6DCC-43E7-B928-4ABB54F627DA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19487" y="20019561"/>
            <a:ext cx="12959477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18905" y="20019561"/>
            <a:ext cx="8639651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0FAA6-5813-4798-B73F-C385913CC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76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879903" rtl="0" eaLnBrk="1" latinLnBrk="0" hangingPunct="1">
        <a:lnSpc>
          <a:spcPct val="90000"/>
        </a:lnSpc>
        <a:spcBef>
          <a:spcPct val="0"/>
        </a:spcBef>
        <a:buNone/>
        <a:defRPr sz="138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9976" indent="-719976" algn="l" defTabSz="2879903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59927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599879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39830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79781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19733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59684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799636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39587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39951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79903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19854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59806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199757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39708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79660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19611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E269F70-F523-EC2F-745C-007A8C2D8F9C}"/>
              </a:ext>
            </a:extLst>
          </p:cNvPr>
          <p:cNvSpPr txBox="1"/>
          <p:nvPr/>
        </p:nvSpPr>
        <p:spPr>
          <a:xfrm>
            <a:off x="25330545" y="3929491"/>
            <a:ext cx="12524444" cy="169572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FECE34-1A2E-4101-8987-F4A44E1A6C68}"/>
              </a:ext>
            </a:extLst>
          </p:cNvPr>
          <p:cNvSpPr txBox="1"/>
          <p:nvPr/>
        </p:nvSpPr>
        <p:spPr>
          <a:xfrm>
            <a:off x="12905417" y="4158205"/>
            <a:ext cx="12019344" cy="167581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A39667E-B776-4895-9818-9015F3D30BBA}"/>
              </a:ext>
            </a:extLst>
          </p:cNvPr>
          <p:cNvSpPr txBox="1"/>
          <p:nvPr/>
        </p:nvSpPr>
        <p:spPr>
          <a:xfrm>
            <a:off x="548641" y="4191503"/>
            <a:ext cx="12001468" cy="167248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C37976-7260-4C6A-8AD0-ADE5E7F26A5D}"/>
              </a:ext>
            </a:extLst>
          </p:cNvPr>
          <p:cNvSpPr/>
          <p:nvPr/>
        </p:nvSpPr>
        <p:spPr>
          <a:xfrm>
            <a:off x="12432460" y="1325959"/>
            <a:ext cx="11249979" cy="20222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&lt;Authors (</a:t>
            </a:r>
            <a:r>
              <a:rPr lang="en-GB" sz="4800" dirty="0">
                <a:solidFill>
                  <a:schemeClr val="tx1"/>
                </a:solidFill>
                <a:latin typeface="Helvetica" pitchFamily="2" charset="0"/>
                <a:cs typeface="Helvetica" panose="020B0604020202020204" pitchFamily="34" charset="0"/>
              </a:rPr>
              <a:t>48</a:t>
            </a:r>
            <a:r>
              <a:rPr lang="en-GB" sz="4800" dirty="0">
                <a:solidFill>
                  <a:schemeClr val="tx1"/>
                </a:solidFill>
                <a:latin typeface="Helvetica" pitchFamily="2" charset="0"/>
              </a:rPr>
              <a:t>-point Helvetica font</a:t>
            </a:r>
            <a:r>
              <a:rPr lang="en-GB" sz="4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)&gt;</a:t>
            </a:r>
          </a:p>
          <a:p>
            <a:pPr algn="ctr"/>
            <a:r>
              <a:rPr lang="en-GB" sz="36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&lt;Author Affiliations (</a:t>
            </a:r>
            <a:r>
              <a:rPr lang="en-GB" sz="3600" dirty="0">
                <a:solidFill>
                  <a:schemeClr val="tx1"/>
                </a:solidFill>
                <a:latin typeface="Helvetica" pitchFamily="2" charset="0"/>
                <a:cs typeface="Helvetica" panose="020B0604020202020204" pitchFamily="34" charset="0"/>
              </a:rPr>
              <a:t>36</a:t>
            </a:r>
            <a:r>
              <a:rPr lang="en-GB" sz="3600" dirty="0">
                <a:solidFill>
                  <a:schemeClr val="tx1"/>
                </a:solidFill>
                <a:latin typeface="Helvetica" pitchFamily="2" charset="0"/>
              </a:rPr>
              <a:t>-point Helvetica font</a:t>
            </a:r>
            <a:r>
              <a:rPr lang="en-GB" sz="36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)&gt;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F97AB44-3F38-4666-BE7D-347B20CCC41D}"/>
              </a:ext>
            </a:extLst>
          </p:cNvPr>
          <p:cNvSpPr txBox="1"/>
          <p:nvPr/>
        </p:nvSpPr>
        <p:spPr>
          <a:xfrm>
            <a:off x="1221401" y="4376774"/>
            <a:ext cx="10905337" cy="371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Insert your brief introduction.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Type it in or copy and paste it from your Word document or other source.</a:t>
            </a:r>
            <a:endParaRPr lang="en-GB" sz="3200" dirty="0">
              <a:latin typeface="Helvetica" pitchFamily="2" charset="0"/>
            </a:endParaRP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u="sng" dirty="0">
                <a:latin typeface="Helvetica" pitchFamily="2" charset="0"/>
              </a:rPr>
              <a:t>The body of your poster should have </a:t>
            </a:r>
            <a:r>
              <a:rPr lang="en-GB" sz="3200" u="sng" dirty="0">
                <a:latin typeface="Helvetica" pitchFamily="2" charset="0"/>
              </a:rPr>
              <a:t>32-point Helvetica font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E6AD997-F035-4969-847B-33B82D310F0D}"/>
              </a:ext>
            </a:extLst>
          </p:cNvPr>
          <p:cNvSpPr txBox="1"/>
          <p:nvPr/>
        </p:nvSpPr>
        <p:spPr>
          <a:xfrm>
            <a:off x="550307" y="10546118"/>
            <a:ext cx="11989060" cy="738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2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Objectives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94BBDF8-A2BE-46DE-8414-B10A525DD7AC}"/>
              </a:ext>
            </a:extLst>
          </p:cNvPr>
          <p:cNvSpPr txBox="1"/>
          <p:nvPr/>
        </p:nvSpPr>
        <p:spPr>
          <a:xfrm>
            <a:off x="25316056" y="3416829"/>
            <a:ext cx="12601063" cy="738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2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Conclusions and Future Directions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A244002-26BE-49DC-AF18-82122F38B6EF}"/>
              </a:ext>
            </a:extLst>
          </p:cNvPr>
          <p:cNvSpPr txBox="1"/>
          <p:nvPr/>
        </p:nvSpPr>
        <p:spPr>
          <a:xfrm>
            <a:off x="12881710" y="3389905"/>
            <a:ext cx="12019344" cy="738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2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Results and Discussion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F4A797E-9A55-4F4C-A10A-B69D734D2BA7}"/>
              </a:ext>
            </a:extLst>
          </p:cNvPr>
          <p:cNvSpPr txBox="1"/>
          <p:nvPr/>
        </p:nvSpPr>
        <p:spPr>
          <a:xfrm>
            <a:off x="25343505" y="12027610"/>
            <a:ext cx="12601063" cy="738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200" b="1" dirty="0">
                <a:solidFill>
                  <a:schemeClr val="bg1"/>
                </a:solidFill>
              </a:rPr>
              <a:t> </a:t>
            </a:r>
            <a:r>
              <a:rPr lang="en-GB" sz="42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References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BA87BD6-7715-4CCA-8223-0559A7076296}"/>
              </a:ext>
            </a:extLst>
          </p:cNvPr>
          <p:cNvSpPr txBox="1"/>
          <p:nvPr/>
        </p:nvSpPr>
        <p:spPr>
          <a:xfrm>
            <a:off x="1410683" y="11514105"/>
            <a:ext cx="15447480" cy="759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Helvetica" pitchFamily="2" charset="0"/>
              </a:rPr>
              <a:t>Insert the major objective(s) of your research.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7C97436-0B65-4F4E-BBF3-A046B192D4A2}"/>
              </a:ext>
            </a:extLst>
          </p:cNvPr>
          <p:cNvSpPr txBox="1"/>
          <p:nvPr/>
        </p:nvSpPr>
        <p:spPr>
          <a:xfrm>
            <a:off x="13412151" y="4255409"/>
            <a:ext cx="11240668" cy="9715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Insert your Results and Discussion text.</a:t>
            </a:r>
          </a:p>
          <a:p>
            <a:pPr marL="685800" indent="-6858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Tables, Figures and Graphs must all be labelled with numbered captions that clearly identify and describe them. </a:t>
            </a:r>
          </a:p>
          <a:p>
            <a:pPr marL="685800" indent="-6858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latin typeface="Helvetica" pitchFamily="2" charset="0"/>
              </a:rPr>
              <a:t>Minimum of </a:t>
            </a:r>
            <a:r>
              <a:rPr lang="en-GB" sz="3200" u="sng" dirty="0">
                <a:latin typeface="Helvetica" pitchFamily="2" charset="0"/>
              </a:rPr>
              <a:t>24-point Helvetica font for Figure, Graph and Table captions</a:t>
            </a:r>
            <a:endParaRPr lang="en-US" sz="3200" u="sng" dirty="0">
              <a:latin typeface="Helvetica" pitchFamily="2" charset="0"/>
            </a:endParaRPr>
          </a:p>
          <a:p>
            <a:pPr marL="685800" indent="-6858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Figure and Graph captions are generally placed below the figures, while Table captions must be placed above the Tables. </a:t>
            </a:r>
          </a:p>
          <a:p>
            <a:pPr marL="685800" indent="-6858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Numbering:  Table and Figures are numbered sequentially, but separately; e.g. Table 1, Figure 1, and Graph 1, </a:t>
            </a:r>
            <a:r>
              <a:rPr lang="en-US" sz="3200" dirty="0" err="1">
                <a:latin typeface="Helvetica" pitchFamily="2" charset="0"/>
              </a:rPr>
              <a:t>etc</a:t>
            </a:r>
            <a:r>
              <a:rPr lang="en-US" sz="3200" dirty="0">
                <a:latin typeface="Helvetica" pitchFamily="2" charset="0"/>
              </a:rPr>
              <a:t> </a:t>
            </a:r>
            <a:endParaRPr lang="en-GB" sz="3200" dirty="0">
              <a:latin typeface="Helvetica" pitchFamily="2" charset="0"/>
            </a:endParaRPr>
          </a:p>
          <a:p>
            <a:pPr marL="685800" indent="-68580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3600" dirty="0">
              <a:latin typeface="Helvetica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7BF20C6-1A72-47D6-ACF5-745B6EA9B4CF}"/>
              </a:ext>
            </a:extLst>
          </p:cNvPr>
          <p:cNvSpPr txBox="1"/>
          <p:nvPr/>
        </p:nvSpPr>
        <p:spPr>
          <a:xfrm>
            <a:off x="16057819" y="19453238"/>
            <a:ext cx="6282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Helvetica" panose="020B0604020202020204" pitchFamily="34" charset="0"/>
                <a:cs typeface="Helvetica" panose="020B0604020202020204" pitchFamily="34" charset="0"/>
              </a:rPr>
              <a:t>Figure 1. Caption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C6CA813-FE1C-42A5-AB0F-FE96AFA4CA50}"/>
              </a:ext>
            </a:extLst>
          </p:cNvPr>
          <p:cNvSpPr txBox="1"/>
          <p:nvPr/>
        </p:nvSpPr>
        <p:spPr>
          <a:xfrm>
            <a:off x="25717757" y="4369706"/>
            <a:ext cx="11459291" cy="2298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Helvetica" pitchFamily="2" charset="0"/>
              </a:rPr>
              <a:t>Briefly summarize the conclusions and future directions (if any)..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3600" dirty="0">
              <a:latin typeface="Helvetica" pitchFamily="2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1361C92-0245-4BA2-BEEE-A0A14AE65808}"/>
              </a:ext>
            </a:extLst>
          </p:cNvPr>
          <p:cNvSpPr txBox="1"/>
          <p:nvPr/>
        </p:nvSpPr>
        <p:spPr>
          <a:xfrm>
            <a:off x="25717759" y="13131086"/>
            <a:ext cx="11121696" cy="1673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Helvetica" pitchFamily="2" charset="0"/>
              </a:rPr>
              <a:t>List down the major references</a:t>
            </a:r>
            <a:r>
              <a:rPr lang="en-GB" sz="3600" dirty="0">
                <a:latin typeface="Helvetica" pitchFamily="2" charset="0"/>
              </a:rPr>
              <a:t>.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3600" dirty="0">
              <a:latin typeface="Helvetica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8C5FD3E-24CC-4F10-86A3-822A2E2E4965}"/>
              </a:ext>
            </a:extLst>
          </p:cNvPr>
          <p:cNvSpPr txBox="1"/>
          <p:nvPr/>
        </p:nvSpPr>
        <p:spPr>
          <a:xfrm>
            <a:off x="543462" y="3416829"/>
            <a:ext cx="11989060" cy="738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2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Introduction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718D78C-6B8D-4449-A55E-2FE7E62AA6A3}"/>
              </a:ext>
            </a:extLst>
          </p:cNvPr>
          <p:cNvSpPr/>
          <p:nvPr/>
        </p:nvSpPr>
        <p:spPr>
          <a:xfrm>
            <a:off x="6025812" y="-614709"/>
            <a:ext cx="25037142" cy="32741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</a:t>
            </a:r>
            <a:r>
              <a:rPr lang="en-GB" sz="72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Title of the Poster (</a:t>
            </a:r>
            <a:r>
              <a:rPr lang="en-GB" sz="7200" b="1" dirty="0">
                <a:solidFill>
                  <a:schemeClr val="tx1"/>
                </a:solidFill>
                <a:latin typeface="Helvetica" pitchFamily="2" charset="0"/>
                <a:cs typeface="Helvetica" panose="020B0604020202020204" pitchFamily="34" charset="0"/>
              </a:rPr>
              <a:t>72</a:t>
            </a:r>
            <a:r>
              <a:rPr lang="en-GB" sz="7200" b="1" dirty="0">
                <a:solidFill>
                  <a:schemeClr val="tx1"/>
                </a:solidFill>
                <a:latin typeface="Helvetica" pitchFamily="2" charset="0"/>
              </a:rPr>
              <a:t>-point Helvetica font, Bold</a:t>
            </a:r>
            <a:r>
              <a:rPr lang="en-GB" sz="80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)&gt;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7ECBFFE-49CD-48C9-B353-B63B13B57701}"/>
              </a:ext>
            </a:extLst>
          </p:cNvPr>
          <p:cNvSpPr txBox="1"/>
          <p:nvPr/>
        </p:nvSpPr>
        <p:spPr>
          <a:xfrm>
            <a:off x="1465241" y="359514"/>
            <a:ext cx="413657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Helvetica" panose="020B0604020202020204" pitchFamily="34" charset="0"/>
                <a:cs typeface="Helvetica" panose="020B0604020202020204" pitchFamily="34" charset="0"/>
              </a:rPr>
              <a:t>Insert</a:t>
            </a:r>
          </a:p>
          <a:p>
            <a:pPr algn="ctr"/>
            <a:r>
              <a:rPr lang="en-US" sz="3600" b="1" dirty="0">
                <a:latin typeface="Helvetica" panose="020B0604020202020204" pitchFamily="34" charset="0"/>
                <a:cs typeface="Helvetica" panose="020B0604020202020204" pitchFamily="34" charset="0"/>
              </a:rPr>
              <a:t>University </a:t>
            </a:r>
          </a:p>
          <a:p>
            <a:pPr algn="ctr"/>
            <a:r>
              <a:rPr lang="en-US" sz="3600" b="1" dirty="0">
                <a:latin typeface="Helvetica" panose="020B0604020202020204" pitchFamily="34" charset="0"/>
                <a:cs typeface="Helvetica" panose="020B0604020202020204" pitchFamily="34" charset="0"/>
              </a:rPr>
              <a:t>or Institute</a:t>
            </a:r>
          </a:p>
          <a:p>
            <a:pPr algn="ctr"/>
            <a:r>
              <a:rPr lang="en-US" sz="3600" b="1" dirty="0">
                <a:latin typeface="Helvetica" panose="020B0604020202020204" pitchFamily="34" charset="0"/>
                <a:cs typeface="Helvetica" panose="020B0604020202020204" pitchFamily="34" charset="0"/>
              </a:rPr>
              <a:t> Logo</a:t>
            </a:r>
          </a:p>
          <a:p>
            <a:endParaRPr lang="en-US" b="1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DF35873-D45D-4F7F-8716-09E40DEBD6B3}"/>
              </a:ext>
            </a:extLst>
          </p:cNvPr>
          <p:cNvSpPr txBox="1"/>
          <p:nvPr/>
        </p:nvSpPr>
        <p:spPr>
          <a:xfrm>
            <a:off x="1491867" y="13985309"/>
            <a:ext cx="10470324" cy="6729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Helvetica" pitchFamily="2" charset="0"/>
              </a:rPr>
              <a:t>Briefly describe about the methodology of your research.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Helvetica" pitchFamily="2" charset="0"/>
              </a:rPr>
              <a:t>Try to keep the text easy to read and concise. The poster should have a clear message, a logical layout and be easy to comprehend.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Helvetica" pitchFamily="2" charset="0"/>
              </a:rPr>
              <a:t>Avoid the use of full sentences and rather use short text in bullet point format.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Helvetica" pitchFamily="2" charset="0"/>
              </a:rPr>
              <a:t>Avoid using watermarks that may reduce the readability of your poster</a:t>
            </a:r>
            <a:r>
              <a:rPr lang="en-GB" sz="3600" dirty="0">
                <a:latin typeface="Helvetica" pitchFamily="2" charset="0"/>
              </a:rPr>
              <a:t>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5846DA6-7B6A-45A8-B23D-6A1C86D432A2}"/>
              </a:ext>
            </a:extLst>
          </p:cNvPr>
          <p:cNvSpPr txBox="1"/>
          <p:nvPr/>
        </p:nvSpPr>
        <p:spPr>
          <a:xfrm>
            <a:off x="25343505" y="16931370"/>
            <a:ext cx="12601063" cy="738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200" b="1" dirty="0">
                <a:solidFill>
                  <a:schemeClr val="bg1"/>
                </a:solidFill>
              </a:rPr>
              <a:t> </a:t>
            </a:r>
            <a:r>
              <a:rPr lang="en-GB" sz="42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Acknowledgements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0D06ED5-B75F-4636-B21E-AB2E9E552D12}"/>
              </a:ext>
            </a:extLst>
          </p:cNvPr>
          <p:cNvSpPr txBox="1"/>
          <p:nvPr/>
        </p:nvSpPr>
        <p:spPr>
          <a:xfrm>
            <a:off x="561049" y="12933916"/>
            <a:ext cx="11989060" cy="73975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200" b="1" dirty="0">
                <a:solidFill>
                  <a:schemeClr val="bg1"/>
                </a:solidFill>
              </a:rPr>
              <a:t> </a:t>
            </a:r>
            <a:r>
              <a:rPr lang="en-GB" sz="42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Methodology 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AB11D8C-5E2C-46FC-9670-00EE3B3A8904}"/>
              </a:ext>
            </a:extLst>
          </p:cNvPr>
          <p:cNvSpPr txBox="1"/>
          <p:nvPr/>
        </p:nvSpPr>
        <p:spPr>
          <a:xfrm>
            <a:off x="25717758" y="17879714"/>
            <a:ext cx="11121696" cy="3036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Helvetica" pitchFamily="2" charset="0"/>
              </a:rPr>
              <a:t>List the funding sources (grant number,  Agency) and names of research centers, institutions and organizations  (if any).  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3600" dirty="0">
              <a:latin typeface="Helvetica" pitchFamily="2" charset="0"/>
            </a:endParaRPr>
          </a:p>
        </p:txBody>
      </p:sp>
      <p:pic>
        <p:nvPicPr>
          <p:cNvPr id="1028" name="Picture 4" descr="Research Poster Stock Illustrations – 25,552 Research Poster Stock  Illustrations, Vectors &amp;amp; Clipart - Dreamstime">
            <a:extLst>
              <a:ext uri="{FF2B5EF4-FFF2-40B4-BE49-F238E27FC236}">
                <a16:creationId xmlns:a16="http://schemas.microsoft.com/office/drawing/2014/main" id="{95FADF1F-4D6C-403D-AB9C-3C0DFCFE18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1097" y="14465729"/>
            <a:ext cx="3374718" cy="4362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A blue and green text with a dna symbol&#10;&#10;Description automatically generated">
            <a:extLst>
              <a:ext uri="{FF2B5EF4-FFF2-40B4-BE49-F238E27FC236}">
                <a16:creationId xmlns:a16="http://schemas.microsoft.com/office/drawing/2014/main" id="{CE5CC667-D1B8-711F-3471-80A312151F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7146" y="402386"/>
            <a:ext cx="5799323" cy="249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580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300</TotalTime>
  <Words>286</Words>
  <Application>Microsoft Office PowerPoint</Application>
  <PresentationFormat>Custom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Sankha</dc:creator>
  <cp:lastModifiedBy>DELL</cp:lastModifiedBy>
  <cp:revision>25</cp:revision>
  <dcterms:created xsi:type="dcterms:W3CDTF">2021-10-17T16:04:26Z</dcterms:created>
  <dcterms:modified xsi:type="dcterms:W3CDTF">2024-10-31T14:32:13Z</dcterms:modified>
</cp:coreProperties>
</file>